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86" r:id="rId3"/>
  </p:sldMasterIdLst>
  <p:notesMasterIdLst>
    <p:notesMasterId r:id="rId10"/>
  </p:notesMasterIdLst>
  <p:sldIdLst>
    <p:sldId id="256" r:id="rId4"/>
    <p:sldId id="264" r:id="rId5"/>
    <p:sldId id="265" r:id="rId6"/>
    <p:sldId id="266" r:id="rId7"/>
    <p:sldId id="261" r:id="rId8"/>
    <p:sldId id="267" r:id="rId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99"/>
    <a:srgbClr val="66FF66"/>
    <a:srgbClr val="F586FE"/>
    <a:srgbClr val="CCFF33"/>
    <a:srgbClr val="99FFCC"/>
    <a:srgbClr val="FFFF66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 autoAdjust="0"/>
    <p:restoredTop sz="94683" autoAdjust="0"/>
  </p:normalViewPr>
  <p:slideViewPr>
    <p:cSldViewPr>
      <p:cViewPr>
        <p:scale>
          <a:sx n="70" d="100"/>
          <a:sy n="70" d="100"/>
        </p:scale>
        <p:origin x="-49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45E36-A9ED-4EE4-9174-7AD6494FDAAE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AADD3-B00F-4B6D-8280-9340ABF62A6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  <p:extLst>
      <p:ext uri="{BB962C8B-B14F-4D97-AF65-F5344CB8AC3E}">
        <p14:creationId xmlns="" xmlns:p14="http://schemas.microsoft.com/office/powerpoint/2010/main" val="4210487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39666FD3-95F4-4CBF-85FB-5429E24C8FDD}" type="slidenum">
              <a:rPr lang="ja-JP" altLang="en-US" sz="1200" b="0" smtClean="0">
                <a:ea typeface="MS PGothic" pitchFamily="34" charset="-128"/>
                <a:cs typeface="Arial" charset="0"/>
              </a:rPr>
              <a:pPr eaLnBrk="1" hangingPunct="1"/>
              <a:t>2</a:t>
            </a:fld>
            <a:endParaRPr lang="en-US" altLang="ja-JP" sz="1200" b="0" smtClean="0">
              <a:ea typeface="MS PGothic" pitchFamily="34" charset="-128"/>
              <a:cs typeface="Arial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jpeg"/><Relationship Id="rId4" Type="http://schemas.openxmlformats.org/officeDocument/2006/relationships/image" Target="../media/image2.gi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5188" name="Photo Editor Photo" r:id="rId3" imgW="2657846" imgH="2104762" progId="">
              <p:embed/>
            </p:oleObj>
          </a:graphicData>
        </a:graphic>
      </p:graphicFrame>
      <p:pic>
        <p:nvPicPr>
          <p:cNvPr id="3" name="Picture 8" descr="National Science Foundation logo with rotating glob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6122988"/>
            <a:ext cx="9906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 descr="PRAGMA_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1238"/>
            <a:ext cx="9906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10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5189" name="Photo Editor Photo" r:id="rId6" imgW="2657846" imgH="2104762" progId="">
              <p:embed/>
            </p:oleObj>
          </a:graphicData>
        </a:graphic>
      </p:graphicFrame>
      <p:pic>
        <p:nvPicPr>
          <p:cNvPr id="6" name="Picture 11" descr="National Science Foundation logo with rotating glob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6122988"/>
            <a:ext cx="990600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PRAGMA_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1238"/>
            <a:ext cx="990600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545027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179389" y="1052515"/>
            <a:ext cx="8713787" cy="5474411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14348" y="27146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179388" y="1052515"/>
            <a:ext cx="4279900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11689" y="1052515"/>
            <a:ext cx="4281487" cy="5616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715125" y="404813"/>
            <a:ext cx="2178050" cy="626427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179388" y="404813"/>
            <a:ext cx="6383337" cy="6264275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26.xml"/><Relationship Id="rId21" Type="http://schemas.openxmlformats.org/officeDocument/2006/relationships/image" Target="../media/image9.png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0DDAE-AB96-4CD8-BA5A-93730F6B5D98}" type="datetimeFigureOut">
              <a:rPr kumimoji="1" lang="ja-JP" altLang="en-US" smtClean="0"/>
              <a:pPr/>
              <a:t>2011/3/2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E36B-988F-4FF0-9FB5-FF781D940E7C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0DDAE-AB96-4CD8-BA5A-93730F6B5D98}" type="datetimeFigureOut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2011/3/2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E36B-988F-4FF0-9FB5-FF781D940E7C}" type="slidenum">
              <a:rPr lang="ja-JP" altLang="en-US">
                <a:solidFill>
                  <a:prstClr val="black">
                    <a:tint val="75000"/>
                  </a:prstClr>
                </a:solidFill>
              </a:rPr>
              <a:pPr/>
              <a:t>&lt;#&gt;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404813"/>
            <a:ext cx="871378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9" tIns="45715" rIns="91429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052513"/>
            <a:ext cx="8713787" cy="561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9" tIns="45715" rIns="91429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graphicFrame>
        <p:nvGraphicFramePr>
          <p:cNvPr id="833540" name="Group 4"/>
          <p:cNvGraphicFramePr>
            <a:graphicFrameLocks noGrp="1"/>
          </p:cNvGraphicFramePr>
          <p:nvPr/>
        </p:nvGraphicFramePr>
        <p:xfrm>
          <a:off x="939800" y="2728913"/>
          <a:ext cx="7291683" cy="1249660"/>
        </p:xfrm>
        <a:graphic>
          <a:graphicData uri="http://schemas.openxmlformats.org/drawingml/2006/table">
            <a:tbl>
              <a:tblPr/>
              <a:tblGrid>
                <a:gridCol w="208258"/>
                <a:gridCol w="531812"/>
                <a:gridCol w="571500"/>
                <a:gridCol w="990600"/>
                <a:gridCol w="500063"/>
                <a:gridCol w="490537"/>
                <a:gridCol w="990600"/>
                <a:gridCol w="990600"/>
                <a:gridCol w="990600"/>
                <a:gridCol w="1027113"/>
              </a:tblGrid>
              <a:tr h="142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4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50" charset="-128"/>
                        </a:rPr>
                        <a:t>  </a:t>
                      </a:r>
                      <a:r>
                        <a:rPr kumimoji="1" lang="en-US" altLang="ja-JP" sz="3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50" charset="-128"/>
                        </a:rPr>
                        <a:t> </a:t>
                      </a:r>
                      <a:r>
                        <a:rPr kumimoji="1" lang="en-US" altLang="ja-JP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ＭＳ Ｐゴシック" pitchFamily="50" charset="-128"/>
                        </a:rPr>
                        <a:t>        </a:t>
                      </a: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ja-JP" altLang="ja-JP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ＭＳ Ｐゴシック" pitchFamily="50" charset="-128"/>
                      </a:endParaRPr>
                    </a:p>
                  </a:txBody>
                  <a:tcPr marL="91429" marR="91429" marT="45715" marB="45715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49" name="Picture 29" descr="１番左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1551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3567" name="Line 31"/>
          <p:cNvSpPr>
            <a:spLocks noChangeShapeType="1"/>
          </p:cNvSpPr>
          <p:nvPr userDrawn="1"/>
        </p:nvSpPr>
        <p:spPr bwMode="auto">
          <a:xfrm>
            <a:off x="0" y="6597650"/>
            <a:ext cx="914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ja-JP" altLang="en-US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1051" name="Picture 32" descr="119_j-yoko1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606800" y="6654800"/>
            <a:ext cx="1917700" cy="1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3569" name="Rectangle 33"/>
          <p:cNvSpPr>
            <a:spLocks noChangeArrowheads="1"/>
          </p:cNvSpPr>
          <p:nvPr userDrawn="1"/>
        </p:nvSpPr>
        <p:spPr bwMode="auto">
          <a:xfrm>
            <a:off x="8316913" y="6602413"/>
            <a:ext cx="82708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8A78706D-9617-463B-96D2-AB68E4B34D5F}" type="slidenum">
              <a:rPr lang="en-US" altLang="ja-JP" sz="1400">
                <a:solidFill>
                  <a:prstClr val="black"/>
                </a:solidFill>
                <a:latin typeface="Arial" pitchFamily="34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&lt;#&gt;</a:t>
            </a:fld>
            <a:endParaRPr lang="en-US" altLang="ja-JP" sz="1400">
              <a:solidFill>
                <a:prstClr val="black"/>
              </a:solidFill>
              <a:latin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8"/>
        </a:buBlip>
        <a:defRPr kumimoji="1" sz="24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19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0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1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Blip>
          <a:blip r:embed="rId22"/>
        </a:buBlip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5.wmf"/><Relationship Id="rId7" Type="http://schemas.openxmlformats.org/officeDocument/2006/relationships/image" Target="../media/image18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emf"/><Relationship Id="rId5" Type="http://schemas.openxmlformats.org/officeDocument/2006/relationships/image" Target="../media/image16.wmf"/><Relationship Id="rId4" Type="http://schemas.openxmlformats.org/officeDocument/2006/relationships/hyperlink" Target="http://goc.pragma-grid.net/wiki/index.php/Virtualiz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-20071" y="2420888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US" altLang="ja-JP" sz="4000" b="1" dirty="0" smtClean="0">
                <a:solidFill>
                  <a:schemeClr val="accent1">
                    <a:lumMod val="75000"/>
                  </a:schemeClr>
                </a:solidFill>
              </a:rPr>
              <a:t>PRAGMA19 – PRAGMA 20</a:t>
            </a:r>
            <a:r>
              <a:rPr lang="en-US" altLang="ja-JP" sz="3100" dirty="0" smtClean="0"/>
              <a:t/>
            </a:r>
            <a:br>
              <a:rPr lang="en-US" altLang="ja-JP" sz="3100" dirty="0" smtClean="0"/>
            </a:b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kumimoji="1" lang="en-US" altLang="ja-JP" sz="6000" b="1" dirty="0" smtClean="0">
                <a:solidFill>
                  <a:srgbClr val="C00000"/>
                </a:solidFill>
              </a:rPr>
              <a:t>Collaborative Activities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4844752"/>
            <a:ext cx="6400800" cy="1752600"/>
          </a:xfrm>
        </p:spPr>
        <p:txBody>
          <a:bodyPr/>
          <a:lstStyle/>
          <a:p>
            <a:r>
              <a:rPr lang="en-US" altLang="ja-JP" dirty="0"/>
              <a:t>Resources </a:t>
            </a:r>
            <a:r>
              <a:rPr lang="en-US" altLang="ja-JP" dirty="0" smtClean="0"/>
              <a:t>Working Group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0" y="0"/>
          <a:ext cx="9144000" cy="6096000"/>
        </p:xfrm>
        <a:graphic>
          <a:graphicData uri="http://schemas.openxmlformats.org/presentationml/2006/ole">
            <p:oleObj spid="_x0000_s6185" name="Bitmap Image" r:id="rId4" imgW="5858693" imgH="3228571" progId="PBrush">
              <p:embed/>
            </p:oleObj>
          </a:graphicData>
        </a:graphic>
      </p:graphicFrame>
      <p:sp>
        <p:nvSpPr>
          <p:cNvPr id="633860" name="AutoShape 4"/>
          <p:cNvSpPr>
            <a:spLocks noChangeArrowheads="1"/>
          </p:cNvSpPr>
          <p:nvPr/>
        </p:nvSpPr>
        <p:spPr bwMode="auto">
          <a:xfrm>
            <a:off x="2971800" y="3124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1" name="AutoShape 5"/>
          <p:cNvSpPr>
            <a:spLocks noChangeArrowheads="1"/>
          </p:cNvSpPr>
          <p:nvPr/>
        </p:nvSpPr>
        <p:spPr bwMode="auto">
          <a:xfrm>
            <a:off x="2362200" y="3048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2" name="AutoShape 6"/>
          <p:cNvSpPr>
            <a:spLocks noChangeArrowheads="1"/>
          </p:cNvSpPr>
          <p:nvPr/>
        </p:nvSpPr>
        <p:spPr bwMode="auto">
          <a:xfrm>
            <a:off x="3657600" y="19050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3" name="AutoShape 7"/>
          <p:cNvSpPr>
            <a:spLocks noChangeArrowheads="1"/>
          </p:cNvSpPr>
          <p:nvPr/>
        </p:nvSpPr>
        <p:spPr bwMode="auto">
          <a:xfrm>
            <a:off x="3733800" y="2362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7" name="AutoShape 11"/>
          <p:cNvSpPr>
            <a:spLocks noChangeArrowheads="1"/>
          </p:cNvSpPr>
          <p:nvPr/>
        </p:nvSpPr>
        <p:spPr bwMode="auto">
          <a:xfrm>
            <a:off x="7162800" y="24384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68" name="AutoShape 12"/>
          <p:cNvSpPr>
            <a:spLocks noChangeArrowheads="1"/>
          </p:cNvSpPr>
          <p:nvPr/>
        </p:nvSpPr>
        <p:spPr bwMode="auto">
          <a:xfrm>
            <a:off x="8458200" y="50292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0" name="AutoShape 14"/>
          <p:cNvSpPr>
            <a:spLocks noChangeArrowheads="1"/>
          </p:cNvSpPr>
          <p:nvPr/>
        </p:nvSpPr>
        <p:spPr bwMode="auto">
          <a:xfrm>
            <a:off x="2971800" y="3429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1" name="Text Box 15"/>
          <p:cNvSpPr txBox="1">
            <a:spLocks noChangeArrowheads="1"/>
          </p:cNvSpPr>
          <p:nvPr/>
        </p:nvSpPr>
        <p:spPr bwMode="auto">
          <a:xfrm>
            <a:off x="1858963" y="349250"/>
            <a:ext cx="53800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r>
              <a:rPr lang="en-US" sz="3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Calligraphy" pitchFamily="66" charset="0"/>
                <a:cs typeface="Arial" charset="0"/>
              </a:rPr>
              <a:t>PRAGMA Grid/Clouds</a:t>
            </a:r>
            <a:endParaRPr lang="en-US" sz="32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Calligraphy" pitchFamily="66" charset="0"/>
              <a:cs typeface="Arial" charset="0"/>
            </a:endParaRPr>
          </a:p>
        </p:txBody>
      </p:sp>
      <p:sp>
        <p:nvSpPr>
          <p:cNvPr id="633873" name="AutoShape 17"/>
          <p:cNvSpPr>
            <a:spLocks noChangeArrowheads="1"/>
          </p:cNvSpPr>
          <p:nvPr/>
        </p:nvSpPr>
        <p:spPr bwMode="auto">
          <a:xfrm>
            <a:off x="2362200" y="3048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4" name="AutoShape 18"/>
          <p:cNvSpPr>
            <a:spLocks noChangeArrowheads="1"/>
          </p:cNvSpPr>
          <p:nvPr/>
        </p:nvSpPr>
        <p:spPr bwMode="auto">
          <a:xfrm>
            <a:off x="381000" y="19050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5" name="AutoShape 19"/>
          <p:cNvSpPr>
            <a:spLocks noChangeArrowheads="1"/>
          </p:cNvSpPr>
          <p:nvPr/>
        </p:nvSpPr>
        <p:spPr bwMode="auto">
          <a:xfrm>
            <a:off x="3429000" y="22098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6" name="AutoShape 20"/>
          <p:cNvSpPr>
            <a:spLocks noChangeArrowheads="1"/>
          </p:cNvSpPr>
          <p:nvPr/>
        </p:nvSpPr>
        <p:spPr bwMode="auto">
          <a:xfrm>
            <a:off x="3200400" y="33528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7" name="AutoShape 21"/>
          <p:cNvSpPr>
            <a:spLocks noChangeArrowheads="1"/>
          </p:cNvSpPr>
          <p:nvPr/>
        </p:nvSpPr>
        <p:spPr bwMode="auto">
          <a:xfrm>
            <a:off x="3581400" y="28194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79" name="AutoShape 23"/>
          <p:cNvSpPr>
            <a:spLocks noChangeArrowheads="1"/>
          </p:cNvSpPr>
          <p:nvPr/>
        </p:nvSpPr>
        <p:spPr bwMode="auto">
          <a:xfrm>
            <a:off x="4038600" y="2362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379" name="Text Box 30"/>
          <p:cNvSpPr txBox="1">
            <a:spLocks noChangeArrowheads="1"/>
          </p:cNvSpPr>
          <p:nvPr/>
        </p:nvSpPr>
        <p:spPr bwMode="auto">
          <a:xfrm>
            <a:off x="609600" y="6096000"/>
            <a:ext cx="80010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eaLnBrk="1" hangingPunct="1"/>
            <a:r>
              <a:rPr lang="en-US">
                <a:solidFill>
                  <a:srgbClr val="A50021"/>
                </a:solidFill>
                <a:cs typeface="Arial" charset="0"/>
              </a:rPr>
              <a:t>26 institutions </a:t>
            </a:r>
            <a:r>
              <a:rPr lang="en-US">
                <a:cs typeface="Arial" charset="0"/>
              </a:rPr>
              <a:t>in 16 countries/regions</a:t>
            </a:r>
            <a:r>
              <a:rPr lang="en-US">
                <a:solidFill>
                  <a:srgbClr val="A50021"/>
                </a:solidFill>
                <a:cs typeface="Arial" charset="0"/>
              </a:rPr>
              <a:t>,</a:t>
            </a:r>
            <a:r>
              <a:rPr lang="en-US">
                <a:cs typeface="Arial" charset="0"/>
              </a:rPr>
              <a:t> </a:t>
            </a:r>
            <a:r>
              <a:rPr lang="en-US">
                <a:solidFill>
                  <a:srgbClr val="4D4D4D"/>
                </a:solidFill>
                <a:cs typeface="Arial" charset="0"/>
              </a:rPr>
              <a:t>22 compute sites, </a:t>
            </a:r>
            <a:r>
              <a:rPr lang="en-US">
                <a:solidFill>
                  <a:srgbClr val="FF9900"/>
                </a:solidFill>
                <a:cs typeface="Arial" charset="0"/>
              </a:rPr>
              <a:t>9VM sites</a:t>
            </a:r>
            <a:r>
              <a:rPr lang="en-US">
                <a:solidFill>
                  <a:srgbClr val="4D4D4D"/>
                </a:solidFill>
                <a:cs typeface="Arial" charset="0"/>
              </a:rPr>
              <a:t> </a:t>
            </a:r>
            <a:r>
              <a:rPr lang="en-US">
                <a:cs typeface="Arial" charset="0"/>
              </a:rPr>
              <a:t>(</a:t>
            </a:r>
            <a:r>
              <a:rPr lang="en-US">
                <a:solidFill>
                  <a:srgbClr val="009900"/>
                </a:solidFill>
                <a:cs typeface="Arial" charset="0"/>
              </a:rPr>
              <a:t>+ 6 site in preparation</a:t>
            </a:r>
            <a:r>
              <a:rPr lang="en-US">
                <a:cs typeface="Arial" charset="0"/>
              </a:rPr>
              <a:t>)</a:t>
            </a:r>
          </a:p>
        </p:txBody>
      </p:sp>
      <p:sp>
        <p:nvSpPr>
          <p:cNvPr id="633887" name="AutoShape 31"/>
          <p:cNvSpPr>
            <a:spLocks noChangeArrowheads="1"/>
          </p:cNvSpPr>
          <p:nvPr/>
        </p:nvSpPr>
        <p:spPr bwMode="auto">
          <a:xfrm>
            <a:off x="5105400" y="5105400"/>
            <a:ext cx="228600" cy="228600"/>
          </a:xfrm>
          <a:prstGeom prst="star5">
            <a:avLst/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889" name="AutoShape 33"/>
          <p:cNvSpPr>
            <a:spLocks noChangeArrowheads="1"/>
          </p:cNvSpPr>
          <p:nvPr/>
        </p:nvSpPr>
        <p:spPr bwMode="auto">
          <a:xfrm>
            <a:off x="8229600" y="33528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382" name="Text Box 35"/>
          <p:cNvSpPr txBox="1">
            <a:spLocks noChangeArrowheads="1"/>
          </p:cNvSpPr>
          <p:nvPr/>
        </p:nvSpPr>
        <p:spPr bwMode="auto">
          <a:xfrm>
            <a:off x="762000" y="1066800"/>
            <a:ext cx="10969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>
                <a:solidFill>
                  <a:srgbClr val="A50021"/>
                </a:solidFill>
              </a:rPr>
              <a:t>UZH</a:t>
            </a:r>
          </a:p>
          <a:p>
            <a:pPr eaLnBrk="1" hangingPunct="1"/>
            <a:r>
              <a:rPr lang="en-US"/>
              <a:t>Switzerland</a:t>
            </a:r>
          </a:p>
        </p:txBody>
      </p:sp>
      <p:sp>
        <p:nvSpPr>
          <p:cNvPr id="15383" name="Line 36"/>
          <p:cNvSpPr>
            <a:spLocks noChangeShapeType="1"/>
          </p:cNvSpPr>
          <p:nvPr/>
        </p:nvSpPr>
        <p:spPr bwMode="auto">
          <a:xfrm flipV="1">
            <a:off x="533400" y="1600200"/>
            <a:ext cx="6858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84" name="Text Box 37"/>
          <p:cNvSpPr txBox="1">
            <a:spLocks noChangeArrowheads="1"/>
          </p:cNvSpPr>
          <p:nvPr/>
        </p:nvSpPr>
        <p:spPr bwMode="auto">
          <a:xfrm>
            <a:off x="1447800" y="3429000"/>
            <a:ext cx="995363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NECTEC</a:t>
            </a:r>
          </a:p>
          <a:p>
            <a:pPr eaLnBrk="1" hangingPunct="1"/>
            <a:r>
              <a:rPr lang="en-US" u="sng" dirty="0">
                <a:solidFill>
                  <a:srgbClr val="00CC00"/>
                </a:solidFill>
              </a:rPr>
              <a:t>KU</a:t>
            </a:r>
          </a:p>
          <a:p>
            <a:pPr eaLnBrk="1" hangingPunct="1"/>
            <a:r>
              <a:rPr lang="en-US" dirty="0"/>
              <a:t>Thailand</a:t>
            </a:r>
          </a:p>
        </p:txBody>
      </p:sp>
      <p:sp>
        <p:nvSpPr>
          <p:cNvPr id="15385" name="Line 38"/>
          <p:cNvSpPr>
            <a:spLocks noChangeShapeType="1"/>
          </p:cNvSpPr>
          <p:nvPr/>
        </p:nvSpPr>
        <p:spPr bwMode="auto">
          <a:xfrm flipH="1">
            <a:off x="2438400" y="3276600"/>
            <a:ext cx="609600" cy="533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86" name="Text Box 39"/>
          <p:cNvSpPr txBox="1">
            <a:spLocks noChangeArrowheads="1"/>
          </p:cNvSpPr>
          <p:nvPr/>
        </p:nvSpPr>
        <p:spPr bwMode="auto">
          <a:xfrm>
            <a:off x="1143000" y="2743200"/>
            <a:ext cx="99060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UoHyd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India</a:t>
            </a:r>
          </a:p>
        </p:txBody>
      </p:sp>
      <p:sp>
        <p:nvSpPr>
          <p:cNvPr id="15387" name="Line 40"/>
          <p:cNvSpPr>
            <a:spLocks noChangeShapeType="1"/>
          </p:cNvSpPr>
          <p:nvPr/>
        </p:nvSpPr>
        <p:spPr bwMode="auto">
          <a:xfrm>
            <a:off x="2057400" y="3048000"/>
            <a:ext cx="3810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88" name="Text Box 41"/>
          <p:cNvSpPr txBox="1">
            <a:spLocks noChangeArrowheads="1"/>
          </p:cNvSpPr>
          <p:nvPr/>
        </p:nvSpPr>
        <p:spPr bwMode="auto">
          <a:xfrm>
            <a:off x="1524000" y="4343400"/>
            <a:ext cx="837730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rgbClr val="C00000"/>
                </a:solidFill>
              </a:rPr>
              <a:t>MIMOS</a:t>
            </a:r>
          </a:p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USM</a:t>
            </a:r>
          </a:p>
          <a:p>
            <a:pPr eaLnBrk="1" hangingPunct="1"/>
            <a:r>
              <a:rPr lang="en-US" dirty="0"/>
              <a:t>Malaysia</a:t>
            </a:r>
          </a:p>
        </p:txBody>
      </p:sp>
      <p:sp>
        <p:nvSpPr>
          <p:cNvPr id="15389" name="Line 42"/>
          <p:cNvSpPr>
            <a:spLocks noChangeShapeType="1"/>
          </p:cNvSpPr>
          <p:nvPr/>
        </p:nvSpPr>
        <p:spPr bwMode="auto">
          <a:xfrm flipV="1">
            <a:off x="2362200" y="3581400"/>
            <a:ext cx="68580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0" name="Text Box 43"/>
          <p:cNvSpPr txBox="1">
            <a:spLocks noChangeArrowheads="1"/>
          </p:cNvSpPr>
          <p:nvPr/>
        </p:nvSpPr>
        <p:spPr bwMode="auto">
          <a:xfrm>
            <a:off x="2286000" y="2514600"/>
            <a:ext cx="962025" cy="48418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" tIns="18288" rIns="18288" bIns="18288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HKU</a:t>
            </a:r>
          </a:p>
          <a:p>
            <a:pPr eaLnBrk="1" hangingPunct="1"/>
            <a:r>
              <a:rPr lang="en-US" dirty="0" err="1"/>
              <a:t>HongKong</a:t>
            </a:r>
            <a:endParaRPr lang="en-US" dirty="0"/>
          </a:p>
        </p:txBody>
      </p:sp>
      <p:sp>
        <p:nvSpPr>
          <p:cNvPr id="15391" name="Line 44"/>
          <p:cNvSpPr>
            <a:spLocks noChangeShapeType="1"/>
          </p:cNvSpPr>
          <p:nvPr/>
        </p:nvSpPr>
        <p:spPr bwMode="auto">
          <a:xfrm flipH="1" flipV="1">
            <a:off x="3276600" y="2743200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2" name="Text Box 45"/>
          <p:cNvSpPr txBox="1">
            <a:spLocks noChangeArrowheads="1"/>
          </p:cNvSpPr>
          <p:nvPr/>
        </p:nvSpPr>
        <p:spPr bwMode="auto">
          <a:xfrm>
            <a:off x="4419600" y="2362200"/>
            <a:ext cx="766763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ASGC</a:t>
            </a:r>
          </a:p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NCHC</a:t>
            </a:r>
          </a:p>
          <a:p>
            <a:pPr eaLnBrk="1" hangingPunct="1"/>
            <a:r>
              <a:rPr lang="en-US" dirty="0"/>
              <a:t>Taiwan</a:t>
            </a:r>
          </a:p>
        </p:txBody>
      </p:sp>
      <p:sp>
        <p:nvSpPr>
          <p:cNvPr id="15393" name="Line 46"/>
          <p:cNvSpPr>
            <a:spLocks noChangeShapeType="1"/>
          </p:cNvSpPr>
          <p:nvPr/>
        </p:nvSpPr>
        <p:spPr bwMode="auto">
          <a:xfrm flipV="1">
            <a:off x="3733800" y="2743200"/>
            <a:ext cx="6858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4" name="Text Box 47"/>
          <p:cNvSpPr txBox="1">
            <a:spLocks noChangeArrowheads="1"/>
          </p:cNvSpPr>
          <p:nvPr/>
        </p:nvSpPr>
        <p:spPr bwMode="auto">
          <a:xfrm>
            <a:off x="4572000" y="3733800"/>
            <a:ext cx="1066800" cy="1114151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HCMUT</a:t>
            </a:r>
          </a:p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HUT</a:t>
            </a:r>
          </a:p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IOIT-Hanoi</a:t>
            </a:r>
          </a:p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IOIT-HCM</a:t>
            </a:r>
          </a:p>
          <a:p>
            <a:pPr eaLnBrk="1" hangingPunct="1"/>
            <a:r>
              <a:rPr lang="en-US" dirty="0"/>
              <a:t>Vietnam</a:t>
            </a:r>
          </a:p>
        </p:txBody>
      </p:sp>
      <p:sp>
        <p:nvSpPr>
          <p:cNvPr id="15395" name="Line 48"/>
          <p:cNvSpPr>
            <a:spLocks noChangeShapeType="1"/>
          </p:cNvSpPr>
          <p:nvPr/>
        </p:nvSpPr>
        <p:spPr bwMode="auto">
          <a:xfrm>
            <a:off x="3352800" y="3505200"/>
            <a:ext cx="1219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396" name="Text Box 49"/>
          <p:cNvSpPr txBox="1">
            <a:spLocks noChangeArrowheads="1"/>
          </p:cNvSpPr>
          <p:nvPr/>
        </p:nvSpPr>
        <p:spPr bwMode="auto">
          <a:xfrm>
            <a:off x="4876800" y="1219200"/>
            <a:ext cx="943015" cy="954107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rgbClr val="C00000"/>
                </a:solidFill>
              </a:rPr>
              <a:t>AIST</a:t>
            </a:r>
          </a:p>
          <a:p>
            <a:pPr eaLnBrk="1" hangingPunct="1"/>
            <a:r>
              <a:rPr lang="en-US" dirty="0" err="1">
                <a:solidFill>
                  <a:srgbClr val="C00000"/>
                </a:solidFill>
              </a:rPr>
              <a:t>OsakaU</a:t>
            </a:r>
            <a:endParaRPr lang="en-US" dirty="0">
              <a:solidFill>
                <a:srgbClr val="C00000"/>
              </a:solidFill>
            </a:endParaRPr>
          </a:p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UTsukuba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Japan</a:t>
            </a:r>
          </a:p>
        </p:txBody>
      </p:sp>
      <p:sp>
        <p:nvSpPr>
          <p:cNvPr id="15397" name="Line 50"/>
          <p:cNvSpPr>
            <a:spLocks noChangeShapeType="1"/>
          </p:cNvSpPr>
          <p:nvPr/>
        </p:nvSpPr>
        <p:spPr bwMode="auto">
          <a:xfrm flipV="1">
            <a:off x="4191000" y="1828800"/>
            <a:ext cx="685800" cy="685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0" name="Text Box 53"/>
          <p:cNvSpPr txBox="1">
            <a:spLocks noChangeArrowheads="1"/>
          </p:cNvSpPr>
          <p:nvPr/>
        </p:nvSpPr>
        <p:spPr bwMode="auto">
          <a:xfrm>
            <a:off x="3957638" y="5410200"/>
            <a:ext cx="8699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</a:t>
            </a:r>
          </a:p>
          <a:p>
            <a:pPr eaLnBrk="1" hangingPunct="1"/>
            <a:r>
              <a:rPr lang="en-US" dirty="0"/>
              <a:t>Australia</a:t>
            </a:r>
          </a:p>
        </p:txBody>
      </p:sp>
      <p:sp>
        <p:nvSpPr>
          <p:cNvPr id="15401" name="Line 54"/>
          <p:cNvSpPr>
            <a:spLocks noChangeShapeType="1"/>
          </p:cNvSpPr>
          <p:nvPr/>
        </p:nvSpPr>
        <p:spPr bwMode="auto">
          <a:xfrm flipH="1" flipV="1">
            <a:off x="4419600" y="51816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2" name="Text Box 57"/>
          <p:cNvSpPr txBox="1">
            <a:spLocks noChangeArrowheads="1"/>
          </p:cNvSpPr>
          <p:nvPr/>
        </p:nvSpPr>
        <p:spPr bwMode="auto">
          <a:xfrm>
            <a:off x="4033838" y="1447800"/>
            <a:ext cx="600485" cy="738664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KISTI</a:t>
            </a:r>
          </a:p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KMU</a:t>
            </a:r>
          </a:p>
          <a:p>
            <a:pPr eaLnBrk="1" hangingPunct="1"/>
            <a:r>
              <a:rPr lang="en-US" dirty="0"/>
              <a:t>Korea</a:t>
            </a:r>
          </a:p>
        </p:txBody>
      </p:sp>
      <p:sp>
        <p:nvSpPr>
          <p:cNvPr id="15403" name="Line 58"/>
          <p:cNvSpPr>
            <a:spLocks noChangeShapeType="1"/>
          </p:cNvSpPr>
          <p:nvPr/>
        </p:nvSpPr>
        <p:spPr bwMode="auto">
          <a:xfrm flipV="1">
            <a:off x="3886200" y="2209800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4" name="Text Box 59"/>
          <p:cNvSpPr txBox="1">
            <a:spLocks noChangeArrowheads="1"/>
          </p:cNvSpPr>
          <p:nvPr/>
        </p:nvSpPr>
        <p:spPr bwMode="auto">
          <a:xfrm>
            <a:off x="3352800" y="1219200"/>
            <a:ext cx="6032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JLU</a:t>
            </a:r>
          </a:p>
          <a:p>
            <a:pPr eaLnBrk="1" hangingPunct="1"/>
            <a:r>
              <a:rPr lang="en-US" dirty="0"/>
              <a:t>China</a:t>
            </a:r>
          </a:p>
        </p:txBody>
      </p:sp>
      <p:sp>
        <p:nvSpPr>
          <p:cNvPr id="15405" name="Line 60"/>
          <p:cNvSpPr>
            <a:spLocks noChangeShapeType="1"/>
          </p:cNvSpPr>
          <p:nvPr/>
        </p:nvSpPr>
        <p:spPr bwMode="auto">
          <a:xfrm flipH="1" flipV="1">
            <a:off x="3657600" y="1752600"/>
            <a:ext cx="76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06" name="Text Box 61"/>
          <p:cNvSpPr txBox="1">
            <a:spLocks noChangeArrowheads="1"/>
          </p:cNvSpPr>
          <p:nvPr/>
        </p:nvSpPr>
        <p:spPr bwMode="auto">
          <a:xfrm>
            <a:off x="6400800" y="1752600"/>
            <a:ext cx="6905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SDSC</a:t>
            </a:r>
          </a:p>
          <a:p>
            <a:pPr eaLnBrk="1" hangingPunct="1"/>
            <a:r>
              <a:rPr lang="en-US" dirty="0"/>
              <a:t>USA</a:t>
            </a:r>
          </a:p>
        </p:txBody>
      </p:sp>
      <p:sp>
        <p:nvSpPr>
          <p:cNvPr id="15407" name="Line 62"/>
          <p:cNvSpPr>
            <a:spLocks noChangeShapeType="1"/>
          </p:cNvSpPr>
          <p:nvPr/>
        </p:nvSpPr>
        <p:spPr bwMode="auto">
          <a:xfrm>
            <a:off x="6781800" y="2286000"/>
            <a:ext cx="4572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0" name="Text Box 69"/>
          <p:cNvSpPr txBox="1">
            <a:spLocks noChangeArrowheads="1"/>
          </p:cNvSpPr>
          <p:nvPr/>
        </p:nvSpPr>
        <p:spPr bwMode="auto">
          <a:xfrm>
            <a:off x="7615238" y="5334000"/>
            <a:ext cx="67310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UChile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Chile</a:t>
            </a:r>
          </a:p>
        </p:txBody>
      </p:sp>
      <p:sp>
        <p:nvSpPr>
          <p:cNvPr id="15411" name="Line 70"/>
          <p:cNvSpPr>
            <a:spLocks noChangeShapeType="1"/>
          </p:cNvSpPr>
          <p:nvPr/>
        </p:nvSpPr>
        <p:spPr bwMode="auto">
          <a:xfrm flipV="1">
            <a:off x="8229600" y="5181600"/>
            <a:ext cx="3048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2" name="Text Box 80"/>
          <p:cNvSpPr txBox="1">
            <a:spLocks noChangeArrowheads="1"/>
          </p:cNvSpPr>
          <p:nvPr/>
        </p:nvSpPr>
        <p:spPr bwMode="auto">
          <a:xfrm>
            <a:off x="6700838" y="3505200"/>
            <a:ext cx="1176337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CeNAT</a:t>
            </a:r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-ITCR</a:t>
            </a:r>
          </a:p>
          <a:p>
            <a:pPr eaLnBrk="1" hangingPunct="1"/>
            <a:r>
              <a:rPr lang="en-US" dirty="0"/>
              <a:t>Costa Rica</a:t>
            </a:r>
          </a:p>
        </p:txBody>
      </p:sp>
      <p:sp>
        <p:nvSpPr>
          <p:cNvPr id="15413" name="Line 81"/>
          <p:cNvSpPr>
            <a:spLocks noChangeShapeType="1"/>
          </p:cNvSpPr>
          <p:nvPr/>
        </p:nvSpPr>
        <p:spPr bwMode="auto">
          <a:xfrm flipV="1">
            <a:off x="7848600" y="3505200"/>
            <a:ext cx="4572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4" name="Text Box 82"/>
          <p:cNvSpPr txBox="1">
            <a:spLocks noChangeArrowheads="1"/>
          </p:cNvSpPr>
          <p:nvPr/>
        </p:nvSpPr>
        <p:spPr bwMode="auto">
          <a:xfrm>
            <a:off x="5486400" y="5410200"/>
            <a:ext cx="1184275" cy="52863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BESTGrid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eaLnBrk="1" hangingPunct="1"/>
            <a:r>
              <a:rPr lang="en-US" dirty="0"/>
              <a:t>New Zealand</a:t>
            </a:r>
          </a:p>
        </p:txBody>
      </p:sp>
      <p:sp>
        <p:nvSpPr>
          <p:cNvPr id="15415" name="Line 83"/>
          <p:cNvSpPr>
            <a:spLocks noChangeShapeType="1"/>
          </p:cNvSpPr>
          <p:nvPr/>
        </p:nvSpPr>
        <p:spPr bwMode="auto">
          <a:xfrm flipH="1" flipV="1">
            <a:off x="5257800" y="5257800"/>
            <a:ext cx="228600" cy="15240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16" name="Text Box 86"/>
          <p:cNvSpPr txBox="1">
            <a:spLocks noChangeArrowheads="1"/>
          </p:cNvSpPr>
          <p:nvPr/>
        </p:nvSpPr>
        <p:spPr bwMode="auto">
          <a:xfrm>
            <a:off x="2438400" y="1295400"/>
            <a:ext cx="7540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CNIC</a:t>
            </a:r>
          </a:p>
          <a:p>
            <a:pPr eaLnBrk="1" hangingPunct="1"/>
            <a:r>
              <a:rPr lang="en-US" dirty="0"/>
              <a:t>China</a:t>
            </a:r>
          </a:p>
        </p:txBody>
      </p:sp>
      <p:sp>
        <p:nvSpPr>
          <p:cNvPr id="15417" name="Line 87"/>
          <p:cNvSpPr>
            <a:spLocks noChangeShapeType="1"/>
          </p:cNvSpPr>
          <p:nvPr/>
        </p:nvSpPr>
        <p:spPr bwMode="auto">
          <a:xfrm flipH="1" flipV="1">
            <a:off x="3124200" y="1828800"/>
            <a:ext cx="3810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633944" name="AutoShape 88"/>
          <p:cNvSpPr>
            <a:spLocks noChangeArrowheads="1"/>
          </p:cNvSpPr>
          <p:nvPr/>
        </p:nvSpPr>
        <p:spPr bwMode="auto">
          <a:xfrm>
            <a:off x="4267200" y="50292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945" name="AutoShape 89"/>
          <p:cNvSpPr>
            <a:spLocks noChangeArrowheads="1"/>
          </p:cNvSpPr>
          <p:nvPr/>
        </p:nvSpPr>
        <p:spPr bwMode="auto">
          <a:xfrm>
            <a:off x="3352800" y="2895600"/>
            <a:ext cx="228600" cy="228600"/>
          </a:xfrm>
          <a:prstGeom prst="star5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33952" name="AutoShape 96"/>
          <p:cNvSpPr>
            <a:spLocks noChangeArrowheads="1"/>
          </p:cNvSpPr>
          <p:nvPr/>
        </p:nvSpPr>
        <p:spPr bwMode="auto">
          <a:xfrm>
            <a:off x="3048000" y="22860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421" name="Text Box 97"/>
          <p:cNvSpPr txBox="1">
            <a:spLocks noChangeArrowheads="1"/>
          </p:cNvSpPr>
          <p:nvPr/>
        </p:nvSpPr>
        <p:spPr bwMode="auto">
          <a:xfrm>
            <a:off x="1752600" y="1828800"/>
            <a:ext cx="6032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>
                <a:solidFill>
                  <a:srgbClr val="A50021"/>
                </a:solidFill>
              </a:rPr>
              <a:t>LZU</a:t>
            </a:r>
          </a:p>
          <a:p>
            <a:pPr eaLnBrk="1" hangingPunct="1"/>
            <a:r>
              <a:rPr lang="en-US"/>
              <a:t>China</a:t>
            </a:r>
          </a:p>
        </p:txBody>
      </p:sp>
      <p:sp>
        <p:nvSpPr>
          <p:cNvPr id="15422" name="Line 98"/>
          <p:cNvSpPr>
            <a:spLocks noChangeShapeType="1"/>
          </p:cNvSpPr>
          <p:nvPr/>
        </p:nvSpPr>
        <p:spPr bwMode="auto">
          <a:xfrm flipH="1" flipV="1">
            <a:off x="2362200" y="2133600"/>
            <a:ext cx="762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633957" name="AutoShape 101"/>
          <p:cNvSpPr>
            <a:spLocks noChangeArrowheads="1"/>
          </p:cNvSpPr>
          <p:nvPr/>
        </p:nvSpPr>
        <p:spPr bwMode="auto">
          <a:xfrm>
            <a:off x="8077200" y="2133600"/>
            <a:ext cx="228600" cy="228600"/>
          </a:xfrm>
          <a:prstGeom prst="star5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424" name="Line 104"/>
          <p:cNvSpPr>
            <a:spLocks noChangeShapeType="1"/>
          </p:cNvSpPr>
          <p:nvPr/>
        </p:nvSpPr>
        <p:spPr bwMode="auto">
          <a:xfrm flipH="1" flipV="1">
            <a:off x="8077200" y="2057400"/>
            <a:ext cx="76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pic>
        <p:nvPicPr>
          <p:cNvPr id="15425" name="Picture 13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5720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6" name="Picture 14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53340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7" name="Picture 1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410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8" name="Picture 15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19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29" name="Picture 15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8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0" name="Picture 16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1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62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2" name="Picture 15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3" name="Picture 14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419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34" name="Text Box 213"/>
          <p:cNvSpPr txBox="1">
            <a:spLocks noChangeArrowheads="1"/>
          </p:cNvSpPr>
          <p:nvPr/>
        </p:nvSpPr>
        <p:spPr bwMode="auto">
          <a:xfrm>
            <a:off x="762000" y="1066800"/>
            <a:ext cx="1096963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UZH</a:t>
            </a:r>
          </a:p>
          <a:p>
            <a:pPr eaLnBrk="1" hangingPunct="1"/>
            <a:r>
              <a:rPr lang="en-US" dirty="0"/>
              <a:t>Switzerland</a:t>
            </a:r>
          </a:p>
        </p:txBody>
      </p:sp>
      <p:sp>
        <p:nvSpPr>
          <p:cNvPr id="15435" name="Text Box 214"/>
          <p:cNvSpPr txBox="1">
            <a:spLocks noChangeArrowheads="1"/>
          </p:cNvSpPr>
          <p:nvPr/>
        </p:nvSpPr>
        <p:spPr bwMode="auto">
          <a:xfrm>
            <a:off x="1752600" y="1828800"/>
            <a:ext cx="603250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LZU</a:t>
            </a:r>
          </a:p>
          <a:p>
            <a:pPr eaLnBrk="1" hangingPunct="1"/>
            <a:r>
              <a:rPr lang="en-US" dirty="0"/>
              <a:t>China</a:t>
            </a:r>
          </a:p>
        </p:txBody>
      </p:sp>
      <p:pic>
        <p:nvPicPr>
          <p:cNvPr id="15436" name="Picture 21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733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7" name="Picture 2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8" name="Picture 2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8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39" name="Picture 2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447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0" name="Picture 22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624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1" name="Picture 22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410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2" name="Picture 22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14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3" name="Picture 23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7" name="Picture 23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8" name="Picture 23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49" name="Picture 23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148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093" name="AutoShape 237"/>
          <p:cNvSpPr>
            <a:spLocks noChangeArrowheads="1"/>
          </p:cNvSpPr>
          <p:nvPr/>
        </p:nvSpPr>
        <p:spPr bwMode="auto">
          <a:xfrm>
            <a:off x="3581400" y="3200400"/>
            <a:ext cx="228600" cy="228600"/>
          </a:xfrm>
          <a:prstGeom prst="star5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451" name="Line 238"/>
          <p:cNvSpPr>
            <a:spLocks noChangeShapeType="1"/>
          </p:cNvSpPr>
          <p:nvPr/>
        </p:nvSpPr>
        <p:spPr bwMode="auto">
          <a:xfrm flipV="1">
            <a:off x="3733800" y="3352800"/>
            <a:ext cx="381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5720" rIns="45720" anchorCtr="1">
            <a:spAutoFit/>
          </a:bodyPr>
          <a:lstStyle/>
          <a:p>
            <a:endParaRPr lang="en-US"/>
          </a:p>
        </p:txBody>
      </p:sp>
      <p:sp>
        <p:nvSpPr>
          <p:cNvPr id="15452" name="Text Box 239"/>
          <p:cNvSpPr txBox="1">
            <a:spLocks noChangeArrowheads="1"/>
          </p:cNvSpPr>
          <p:nvPr/>
        </p:nvSpPr>
        <p:spPr bwMode="auto">
          <a:xfrm>
            <a:off x="4105275" y="3200400"/>
            <a:ext cx="982663" cy="465138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288" tIns="18288" rIns="18288" bIns="18288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>
                <a:solidFill>
                  <a:srgbClr val="C00000"/>
                </a:solidFill>
              </a:rPr>
              <a:t>ASTI</a:t>
            </a:r>
          </a:p>
          <a:p>
            <a:pPr eaLnBrk="1" hangingPunct="1"/>
            <a:r>
              <a:rPr lang="en-US" dirty="0"/>
              <a:t>Philippines</a:t>
            </a:r>
          </a:p>
        </p:txBody>
      </p:sp>
      <p:sp>
        <p:nvSpPr>
          <p:cNvPr id="15453" name="Text Box 241"/>
          <p:cNvSpPr txBox="1">
            <a:spLocks noChangeArrowheads="1"/>
          </p:cNvSpPr>
          <p:nvPr/>
        </p:nvSpPr>
        <p:spPr bwMode="auto">
          <a:xfrm>
            <a:off x="7543800" y="1524000"/>
            <a:ext cx="858838" cy="53816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Ctr="1">
            <a:spAutoFit/>
          </a:bodyPr>
          <a:lstStyle>
            <a:lvl1pPr marL="342900" indent="-3429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US" u="sng" dirty="0" err="1">
                <a:solidFill>
                  <a:srgbClr val="C00000"/>
                </a:solidFill>
              </a:rPr>
              <a:t>IndianaU</a:t>
            </a:r>
            <a:endParaRPr lang="en-US" u="sng" dirty="0">
              <a:solidFill>
                <a:srgbClr val="C00000"/>
              </a:solidFill>
            </a:endParaRPr>
          </a:p>
          <a:p>
            <a:pPr eaLnBrk="1" hangingPunct="1"/>
            <a:r>
              <a:rPr lang="en-US" dirty="0"/>
              <a:t>USA</a:t>
            </a:r>
          </a:p>
        </p:txBody>
      </p:sp>
      <p:pic>
        <p:nvPicPr>
          <p:cNvPr id="15454" name="Picture 24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192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5" name="Picture 243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6" name="Picture 24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75260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7" name="Picture 242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002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8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146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59" name="Picture 249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0" name="Picture 249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16764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1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189288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2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3048000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3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4362450"/>
            <a:ext cx="1539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4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4214813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5" name="Picture 248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4491037"/>
            <a:ext cx="381000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6" name="Picture 15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638" y="1514475"/>
            <a:ext cx="153987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67" name="Picture 242" descr="MC900432587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88" y="1323975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12915" y="3733800"/>
            <a:ext cx="4079899" cy="2246769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PRAGMA 19 to PRAGMA 20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VM sites from 4 to 9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z="1600" dirty="0" smtClean="0">
                <a:solidFill>
                  <a:srgbClr val="FF0000"/>
                </a:solidFill>
              </a:rPr>
              <a:t>SDSC, AIST, NCHC, </a:t>
            </a:r>
            <a:r>
              <a:rPr lang="en-US" sz="1600" dirty="0" err="1" smtClean="0">
                <a:solidFill>
                  <a:srgbClr val="FF0000"/>
                </a:solidFill>
              </a:rPr>
              <a:t>OsakaU</a:t>
            </a:r>
            <a:r>
              <a:rPr lang="en-US" sz="1600" dirty="0" smtClean="0">
                <a:solidFill>
                  <a:srgbClr val="FF0000"/>
                </a:solidFill>
              </a:rPr>
              <a:t>,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     </a:t>
            </a:r>
            <a:r>
              <a:rPr lang="en-US" sz="1600" dirty="0" err="1" smtClean="0">
                <a:solidFill>
                  <a:srgbClr val="FF0000"/>
                </a:solidFill>
              </a:rPr>
              <a:t>IndianaU</a:t>
            </a:r>
            <a:r>
              <a:rPr lang="en-US" sz="1600" dirty="0" smtClean="0">
                <a:solidFill>
                  <a:srgbClr val="FF0000"/>
                </a:solidFill>
              </a:rPr>
              <a:t>, USM-CS,  ASTI, MIMOS, LZU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VM applications from 1 to 6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SDSC: </a:t>
            </a:r>
            <a:r>
              <a:rPr lang="en-US" sz="1600" dirty="0" smtClean="0">
                <a:solidFill>
                  <a:srgbClr val="FF0000"/>
                </a:solidFill>
              </a:rPr>
              <a:t>Avian Flu Grid, </a:t>
            </a:r>
            <a:r>
              <a:rPr lang="en-US" sz="1600" dirty="0" err="1" smtClean="0">
                <a:solidFill>
                  <a:srgbClr val="FF0000"/>
                </a:solidFill>
              </a:rPr>
              <a:t>Autoduck</a:t>
            </a:r>
            <a:r>
              <a:rPr lang="en-US" sz="1600" dirty="0" smtClean="0">
                <a:solidFill>
                  <a:srgbClr val="FF0000"/>
                </a:solidFill>
              </a:rPr>
              <a:t>, Blast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AIST: </a:t>
            </a:r>
            <a:r>
              <a:rPr lang="en-US" sz="1600" dirty="0" err="1" smtClean="0">
                <a:solidFill>
                  <a:srgbClr val="FF0000"/>
                </a:solidFill>
              </a:rPr>
              <a:t>Bloss</a:t>
            </a:r>
            <a:r>
              <a:rPr lang="en-US" sz="1600" dirty="0" smtClean="0">
                <a:solidFill>
                  <a:srgbClr val="FF0000"/>
                </a:solidFill>
              </a:rPr>
              <a:t>, </a:t>
            </a:r>
            <a:r>
              <a:rPr lang="en-US" sz="1600" dirty="0" err="1" smtClean="0">
                <a:solidFill>
                  <a:srgbClr val="FF0000"/>
                </a:solidFill>
              </a:rPr>
              <a:t>Geogrid</a:t>
            </a:r>
            <a:endParaRPr lang="en-US" sz="1600" dirty="0" smtClean="0">
              <a:solidFill>
                <a:srgbClr val="FF0000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NCHC: F-Motif</a:t>
            </a:r>
          </a:p>
        </p:txBody>
      </p:sp>
    </p:spTree>
    <p:extLst>
      <p:ext uri="{BB962C8B-B14F-4D97-AF65-F5344CB8AC3E}">
        <p14:creationId xmlns="" xmlns:p14="http://schemas.microsoft.com/office/powerpoint/2010/main" val="115422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4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54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54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54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54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154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54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54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54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zhengc\AppData\Local\Microsoft\Windows\Temporary Internet Files\Content.IE5\VC3TT4C9\MC90044180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67" y="107112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:\Users\zhengc\AppData\Local\Microsoft\Windows\Temporary Internet Files\Content.IE5\1DOAR0BJ\MC90033197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50" y="1666502"/>
            <a:ext cx="2005179" cy="17543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zhengc\AppData\Local\Microsoft\Windows\Temporary Internet Files\Content.IE5\1DOAR0BJ\MC90033197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703" y="4205504"/>
            <a:ext cx="2111713" cy="18475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"/>
          <p:cNvSpPr>
            <a:spLocks noChangeAspect="1" noEditPoints="1" noChangeArrowheads="1"/>
          </p:cNvSpPr>
          <p:nvPr/>
        </p:nvSpPr>
        <p:spPr bwMode="auto">
          <a:xfrm>
            <a:off x="738985" y="4420118"/>
            <a:ext cx="2248609" cy="150688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5448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VM Migration and Interoperation Successful</a:t>
            </a:r>
            <a:br>
              <a:rPr lang="en-US" sz="3200" dirty="0" smtClean="0"/>
            </a:br>
            <a:r>
              <a:rPr lang="en-US" altLang="ja-JP" sz="1800" dirty="0">
                <a:hlinkClick r:id="rId4"/>
              </a:rPr>
              <a:t>http://goc.pragma-grid.net/wiki/index.php/Virtualization</a:t>
            </a:r>
            <a:endParaRPr lang="en-US" sz="1800" dirty="0"/>
          </a:p>
        </p:txBody>
      </p:sp>
      <p:pic>
        <p:nvPicPr>
          <p:cNvPr id="7170" name="Picture 2" descr="C:\Users\zhengc\AppData\Local\Microsoft\Windows\Temporary Internet Files\Content.IE5\VC3TT4C9\MC90002145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768" y="876100"/>
            <a:ext cx="289037" cy="1518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74689" y="5926998"/>
            <a:ext cx="2371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</a:rPr>
              <a:t>SDSC (Rocks)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3338" y="1188051"/>
            <a:ext cx="2304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</a:rPr>
              <a:t>AIST (Rocks)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5952" y="5855258"/>
            <a:ext cx="2326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</a:rPr>
              <a:t>NCHC (KVM)</a:t>
            </a:r>
            <a:endParaRPr lang="en-US" sz="3200" b="1" dirty="0">
              <a:solidFill>
                <a:prstClr val="black"/>
              </a:solidFill>
            </a:endParaRP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788" y="4529797"/>
            <a:ext cx="640042" cy="59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41" y="4680284"/>
            <a:ext cx="573728" cy="52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23" y="2636436"/>
            <a:ext cx="627133" cy="62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14667" y="2765336"/>
            <a:ext cx="59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48583" y="482148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Condor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51056" y="2858352"/>
            <a:ext cx="8054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</a:rPr>
              <a:t>EC2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1225" y="4759931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</a:t>
            </a:r>
            <a:endParaRPr lang="en-US" dirty="0"/>
          </a:p>
        </p:txBody>
      </p:sp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976" y="5337660"/>
            <a:ext cx="573728" cy="52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7433260" y="5417307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</a:t>
            </a:r>
            <a:endParaRPr lang="en-US" dirty="0"/>
          </a:p>
        </p:txBody>
      </p: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45" y="2594039"/>
            <a:ext cx="573728" cy="52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995029" y="267368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</a:t>
            </a:r>
            <a:endParaRPr lang="en-US" dirty="0"/>
          </a:p>
        </p:txBody>
      </p:sp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881" y="4271970"/>
            <a:ext cx="627133" cy="62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425725" y="4400870"/>
            <a:ext cx="59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</a:t>
            </a:r>
            <a:endParaRPr lang="en-US" dirty="0"/>
          </a:p>
        </p:txBody>
      </p:sp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219" y="4420118"/>
            <a:ext cx="627133" cy="62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2213063" y="4549018"/>
            <a:ext cx="59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</a:t>
            </a:r>
            <a:endParaRPr lang="en-US" dirty="0"/>
          </a:p>
        </p:txBody>
      </p:sp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460" y="5245187"/>
            <a:ext cx="640042" cy="59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578255" y="553687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Condor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60" y="1772826"/>
            <a:ext cx="640042" cy="59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019655" y="2064515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Condor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37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767" y="1845068"/>
            <a:ext cx="640042" cy="599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7128562" y="213675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</a:rPr>
              <a:t>Condor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246181" flipV="1">
            <a:off x="2569042" y="3602594"/>
            <a:ext cx="4019139" cy="13716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 flipV="1">
            <a:off x="1913390" y="3764173"/>
            <a:ext cx="1138369" cy="13716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402716" flipV="1">
            <a:off x="1668925" y="5320599"/>
            <a:ext cx="5781994" cy="101161"/>
          </a:xfrm>
          <a:prstGeom prst="rightArrow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402716" flipV="1">
            <a:off x="1684886" y="5281236"/>
            <a:ext cx="5768594" cy="137160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16034389" flipV="1">
            <a:off x="561750" y="3826984"/>
            <a:ext cx="1559911" cy="137160"/>
          </a:xfrm>
          <a:prstGeom prst="rightArrow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0380018" flipV="1">
            <a:off x="2200650" y="5199819"/>
            <a:ext cx="5267089" cy="13716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12335534" flipV="1">
            <a:off x="2440362" y="3277336"/>
            <a:ext cx="5453096" cy="13716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5724132" flipV="1">
            <a:off x="6632545" y="3423651"/>
            <a:ext cx="2109987" cy="13716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58723" y="1266323"/>
            <a:ext cx="3839193" cy="129266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3 Experiments</a:t>
            </a:r>
            <a:r>
              <a:rPr lang="en-US" sz="2400" smtClean="0"/>
              <a:t>, 5 </a:t>
            </a:r>
            <a:r>
              <a:rPr lang="en-US" sz="2400" dirty="0" smtClean="0"/>
              <a:t>applications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Bloss</a:t>
            </a:r>
            <a:r>
              <a:rPr lang="en-US" dirty="0" smtClean="0"/>
              <a:t>, </a:t>
            </a:r>
            <a:r>
              <a:rPr lang="en-US" dirty="0" err="1" smtClean="0"/>
              <a:t>Geogrid</a:t>
            </a:r>
            <a:r>
              <a:rPr lang="en-US" dirty="0" smtClean="0"/>
              <a:t> (AIST)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F-Motif (NCHC)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/>
              <a:t>Autoduck</a:t>
            </a:r>
            <a:r>
              <a:rPr lang="en-US" dirty="0" smtClean="0"/>
              <a:t>, Blast (SDSC)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12180" y="3293798"/>
            <a:ext cx="3332861" cy="187743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Easy migration </a:t>
            </a:r>
          </a:p>
          <a:p>
            <a:r>
              <a:rPr lang="en-US" sz="2000" dirty="0" smtClean="0"/>
              <a:t>Only a few changes required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Hostname, IP, Gateway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For different platforms, attach compatible kernel module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Can be automated</a:t>
            </a:r>
          </a:p>
        </p:txBody>
      </p:sp>
    </p:spTree>
    <p:extLst>
      <p:ext uri="{BB962C8B-B14F-4D97-AF65-F5344CB8AC3E}">
        <p14:creationId xmlns="" xmlns:p14="http://schemas.microsoft.com/office/powerpoint/2010/main" val="68015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/>
          <a:lstStyle/>
          <a:p>
            <a:r>
              <a:rPr lang="en-US" dirty="0" smtClean="0"/>
              <a:t>More Work in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1840" y="1340768"/>
            <a:ext cx="5616624" cy="44064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Easy </a:t>
            </a:r>
            <a:r>
              <a:rPr lang="en-US" dirty="0" err="1"/>
              <a:t>extention</a:t>
            </a:r>
            <a:r>
              <a:rPr lang="en-US" dirty="0"/>
              <a:t> of Cloud resources</a:t>
            </a:r>
          </a:p>
          <a:p>
            <a:pPr lvl="1"/>
            <a:r>
              <a:rPr lang="en-US" dirty="0"/>
              <a:t>Successfully built multi-site Rocks virtual cluster (</a:t>
            </a:r>
            <a:r>
              <a:rPr lang="en-US" dirty="0" err="1"/>
              <a:t>OsakaU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Easy </a:t>
            </a:r>
            <a:r>
              <a:rPr lang="en-US" dirty="0" err="1"/>
              <a:t>extention</a:t>
            </a:r>
            <a:r>
              <a:rPr lang="en-US" dirty="0"/>
              <a:t> with </a:t>
            </a:r>
            <a:r>
              <a:rPr lang="en-US" dirty="0" err="1"/>
              <a:t>VM+Condor</a:t>
            </a:r>
            <a:r>
              <a:rPr lang="en-US" dirty="0"/>
              <a:t> (SDSC, GLEON, Condor)</a:t>
            </a:r>
          </a:p>
          <a:p>
            <a:pPr lvl="2"/>
            <a:r>
              <a:rPr lang="en-US" dirty="0"/>
              <a:t>Successfully completed phase 1 of 4</a:t>
            </a:r>
          </a:p>
          <a:p>
            <a:r>
              <a:rPr lang="en-US" dirty="0"/>
              <a:t>Cloud middleware</a:t>
            </a:r>
          </a:p>
          <a:p>
            <a:pPr lvl="1"/>
            <a:r>
              <a:rPr lang="en-US" dirty="0" err="1"/>
              <a:t>Sigiri</a:t>
            </a:r>
            <a:r>
              <a:rPr lang="en-US" dirty="0"/>
              <a:t>/Opal interface to easily enlist Cloud resources (</a:t>
            </a:r>
            <a:r>
              <a:rPr lang="en-US" dirty="0" err="1"/>
              <a:t>IndianaU</a:t>
            </a:r>
            <a:r>
              <a:rPr lang="en-US" dirty="0"/>
              <a:t>, USA)</a:t>
            </a:r>
          </a:p>
          <a:p>
            <a:r>
              <a:rPr lang="en-US" dirty="0"/>
              <a:t>Easy VM user interface and tools</a:t>
            </a:r>
          </a:p>
          <a:p>
            <a:pPr lvl="1"/>
            <a:r>
              <a:rPr lang="en-US" dirty="0"/>
              <a:t>Pilot - enable users full control Rocks VMs from laptops (SDSC)</a:t>
            </a:r>
          </a:p>
          <a:p>
            <a:endParaRPr lang="en-US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94" y="4859660"/>
            <a:ext cx="2016224" cy="133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 descr="C:\Users\zhengc\AppData\Local\Microsoft\Windows\Temporary Internet Files\Content.IE5\KS4PZZ75\MC900432591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593" y="4796695"/>
            <a:ext cx="1429179" cy="9504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6678" y="6184267"/>
            <a:ext cx="206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Rocks-based Clouds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 rot="466247">
            <a:off x="1914081" y="5624898"/>
            <a:ext cx="6117458" cy="187744"/>
          </a:xfrm>
          <a:prstGeom prst="rect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 scaled="0"/>
          </a:gradFill>
        </p:spPr>
        <p:txBody>
          <a:bodyPr wrap="square" tIns="9144" rIns="274320" bIns="9144" rtlCol="0">
            <a:spAutoFit/>
          </a:bodyPr>
          <a:lstStyle/>
          <a:p>
            <a:pPr algn="r"/>
            <a:r>
              <a:rPr lang="en-US" sz="800" dirty="0" smtClean="0">
                <a:latin typeface="Arial Black" pitchFamily="34" charset="0"/>
              </a:rPr>
              <a:t>Pilot  </a:t>
            </a:r>
            <a:r>
              <a:rPr lang="en-US" sz="1100" dirty="0" smtClean="0">
                <a:latin typeface="Arial Black" pitchFamily="34" charset="0"/>
              </a:rPr>
              <a:t> </a:t>
            </a:r>
            <a:endParaRPr lang="en-US" sz="1100" dirty="0"/>
          </a:p>
        </p:txBody>
      </p:sp>
      <p:pic>
        <p:nvPicPr>
          <p:cNvPr id="7172" name="Picture 4" descr="C:\Users\zhengc\AppData\Local\Microsoft\Windows\Temporary Internet Files\Content.IE5\1DOAR0BJ\MC900440454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3" y="5336723"/>
            <a:ext cx="810146" cy="10486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91680" y="5092070"/>
            <a:ext cx="475596" cy="338554"/>
          </a:xfrm>
          <a:prstGeom prst="rect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VM</a:t>
            </a:r>
            <a:endParaRPr lang="en-US" sz="1600" dirty="0"/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11" y="3079269"/>
            <a:ext cx="1584682" cy="1171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3" y="3805640"/>
            <a:ext cx="2345434" cy="142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43" y="1340768"/>
            <a:ext cx="253365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22649" y="4421082"/>
            <a:ext cx="53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EC2</a:t>
            </a:r>
            <a:endParaRPr lang="en-US" dirty="0"/>
          </a:p>
        </p:txBody>
      </p:sp>
      <p:pic>
        <p:nvPicPr>
          <p:cNvPr id="7179" name="Picture 11" descr="C:\cygwin\home\zhengc\photos\work\gleon_logo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44" y="3515609"/>
            <a:ext cx="980631" cy="735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7409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6" y="4815783"/>
            <a:ext cx="1595605" cy="969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0" y="5117452"/>
            <a:ext cx="1635596" cy="9754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45224"/>
            <a:ext cx="1648272" cy="9803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67" y="1844824"/>
            <a:ext cx="2203212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Grid Applications, Data Storage and Collaboration tools</a:t>
            </a:r>
            <a:endParaRPr kumimoji="1" lang="ja-JP" altLang="en-US" sz="2800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2107592" y="1196752"/>
            <a:ext cx="6064808" cy="5400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NG-TEPHRA/Nimrod (ITCR, Costa Rica; MU, Australia)</a:t>
            </a:r>
          </a:p>
          <a:p>
            <a:pPr lvl="2"/>
            <a:r>
              <a:rPr lang="en-US" altLang="ja-JP" dirty="0" smtClean="0"/>
              <a:t>Improved code</a:t>
            </a:r>
          </a:p>
          <a:p>
            <a:pPr lvl="2"/>
            <a:r>
              <a:rPr lang="en-US" altLang="ja-JP" dirty="0" smtClean="0"/>
              <a:t>Ran 98k scenarios</a:t>
            </a:r>
          </a:p>
          <a:p>
            <a:pPr lvl="2"/>
            <a:r>
              <a:rPr lang="en-US" altLang="ja-JP" dirty="0" smtClean="0"/>
              <a:t>Automated workflow</a:t>
            </a:r>
          </a:p>
          <a:p>
            <a:pPr lvl="2"/>
            <a:r>
              <a:rPr lang="en-US" altLang="ja-JP" dirty="0" smtClean="0"/>
              <a:t>Published results in an IEEE paper </a:t>
            </a:r>
          </a:p>
          <a:p>
            <a:pPr lvl="1"/>
            <a:r>
              <a:rPr lang="en-US" altLang="ja-JP" dirty="0" smtClean="0"/>
              <a:t>Membrane transport (LZU, China)</a:t>
            </a:r>
          </a:p>
          <a:p>
            <a:pPr lvl="2"/>
            <a:r>
              <a:rPr lang="en-US" altLang="ja-JP" dirty="0" smtClean="0"/>
              <a:t>Completed molecular dynamic simulation</a:t>
            </a:r>
          </a:p>
          <a:p>
            <a:pPr lvl="2"/>
            <a:r>
              <a:rPr lang="en-US" altLang="ja-JP" dirty="0" smtClean="0"/>
              <a:t>A paper has been submitted for publication</a:t>
            </a:r>
          </a:p>
          <a:p>
            <a:pPr lvl="1"/>
            <a:r>
              <a:rPr lang="en-US" altLang="ja-JP" dirty="0" err="1" smtClean="0"/>
              <a:t>LindaX</a:t>
            </a:r>
            <a:r>
              <a:rPr lang="en-US" altLang="ja-JP" dirty="0" smtClean="0"/>
              <a:t> development on-going (HUT, Vietnam)</a:t>
            </a:r>
          </a:p>
          <a:p>
            <a:pPr lvl="2"/>
            <a:r>
              <a:rPr lang="en-US" altLang="ja-JP" dirty="0" smtClean="0"/>
              <a:t>Parallel programming system</a:t>
            </a:r>
          </a:p>
          <a:p>
            <a:pPr lvl="2"/>
            <a:r>
              <a:rPr lang="en-US" altLang="ja-JP" dirty="0" smtClean="0"/>
              <a:t>Easy user interface</a:t>
            </a:r>
          </a:p>
          <a:p>
            <a:pPr lvl="1"/>
            <a:r>
              <a:rPr lang="en-US" altLang="ja-JP" dirty="0" err="1"/>
              <a:t>Mgrid</a:t>
            </a:r>
            <a:r>
              <a:rPr lang="en-US" altLang="ja-JP" dirty="0"/>
              <a:t> (</a:t>
            </a:r>
            <a:r>
              <a:rPr lang="en-US" altLang="ja-JP" dirty="0" err="1"/>
              <a:t>KookminU</a:t>
            </a:r>
            <a:r>
              <a:rPr lang="en-US" altLang="ja-JP" dirty="0"/>
              <a:t>, Korea)</a:t>
            </a:r>
          </a:p>
          <a:p>
            <a:pPr lvl="2"/>
            <a:r>
              <a:rPr lang="en-US" altLang="ja-JP" dirty="0"/>
              <a:t>Continue develop, deploy and test</a:t>
            </a:r>
          </a:p>
          <a:p>
            <a:pPr lvl="2"/>
            <a:r>
              <a:rPr lang="en-US" altLang="ja-JP" dirty="0"/>
              <a:t>Getting ready to serve 7 Korean institutions and </a:t>
            </a:r>
            <a:r>
              <a:rPr lang="en-US" altLang="ja-JP" dirty="0" smtClean="0"/>
              <a:t>PRAGMA</a:t>
            </a:r>
          </a:p>
          <a:p>
            <a:r>
              <a:rPr lang="en-US" altLang="ja-JP" dirty="0" err="1" smtClean="0"/>
              <a:t>Gfarm</a:t>
            </a:r>
            <a:r>
              <a:rPr lang="en-US" altLang="ja-JP" dirty="0" smtClean="0"/>
              <a:t> enhancement (</a:t>
            </a:r>
            <a:r>
              <a:rPr lang="en-US" altLang="ja-JP" smtClean="0"/>
              <a:t>UTsukuba</a:t>
            </a:r>
            <a:r>
              <a:rPr lang="en-US" altLang="ja-JP" dirty="0" smtClean="0"/>
              <a:t>, Japan)</a:t>
            </a:r>
            <a:endParaRPr lang="en-US" altLang="ja-JP" dirty="0"/>
          </a:p>
          <a:p>
            <a:pPr lvl="1"/>
            <a:r>
              <a:rPr lang="en-US" altLang="ja-JP" dirty="0" smtClean="0"/>
              <a:t>Auto-replication, Samba plugin, </a:t>
            </a:r>
            <a:r>
              <a:rPr lang="en-US" altLang="ja-JP" dirty="0" err="1" smtClean="0"/>
              <a:t>Hadoop</a:t>
            </a:r>
            <a:r>
              <a:rPr lang="en-US" altLang="ja-JP" dirty="0" smtClean="0"/>
              <a:t> plugin</a:t>
            </a:r>
          </a:p>
          <a:p>
            <a:r>
              <a:rPr lang="en-US" altLang="ja-JP" dirty="0" smtClean="0"/>
              <a:t>Collaboration tools</a:t>
            </a:r>
          </a:p>
          <a:p>
            <a:pPr lvl="1"/>
            <a:r>
              <a:rPr lang="en-US" altLang="ja-JP" dirty="0" smtClean="0"/>
              <a:t>Duckling  (CNIC, China)</a:t>
            </a:r>
          </a:p>
          <a:p>
            <a:pPr lvl="2"/>
            <a:r>
              <a:rPr lang="en-US" altLang="ja-JP" dirty="0" smtClean="0"/>
              <a:t>Continuing develop and enhance</a:t>
            </a:r>
          </a:p>
          <a:p>
            <a:pPr lvl="2"/>
            <a:r>
              <a:rPr lang="en-US" altLang="ja-JP" dirty="0" smtClean="0"/>
              <a:t>Used by PRAGMA workshops since PRAGMA 18</a:t>
            </a:r>
          </a:p>
          <a:p>
            <a:pPr lvl="1"/>
            <a:endParaRPr lang="en-US" altLang="ja-JP" dirty="0" smtClean="0"/>
          </a:p>
        </p:txBody>
      </p:sp>
      <p:sp>
        <p:nvSpPr>
          <p:cNvPr id="4" name="AutoShape 2" descr="data:image/jpg;base64,/9j/4AAQSkZJRgABAQAAAQABAAD/2wCEAAkGBhMSERQUEhQWFBUWFxoaFxgYFRoYFxsgHRwYHhodHR0eHCckHR4jIB0bIC8gIycpLCwsGB8xNTAqNSYrLCkBCQoKDgwOGg8PGiwlHyIwMiwsNC8vLy8sLCwsLCwsLCosLC0sKSosLCwsKSwsLCksLCwsLCwpLCwsLCwsLCwpKf/AABEIAI0AZAMBIgACEQEDEQH/xAAcAAABBQEBAQAAAAAAAAAAAAAFAQMEBgcAAgj/xABGEAACAQIEAgYECQoEBwAAAAABAhEDIQAEEjEFQQYTIlFhcQcykbJCVHJzgZKhscEUFjM0NVLR0uHwI2KC8RUkJUNEU2P/xAAbAQACAgMBAAAAAAAAAAAAAAAEBgEFAgMHAP/EADARAAEDAgMFBgYDAAAAAAAAAAEAAgMEEQUSISIxMkFRExQVcYGRBiM0UmGhJMHw/9oADAMBAAIRAxEAPwC4cQz1LLUEqPT1DsLACzJFjfwH24Er01yxVmFByFjV2UmDbV5TY/QeeHOmxjJJ8un7pxT+G0005ipUVmFOmpCrUKTqcKQWg2vMeGK7DcPp5qUzy3JvbTzWNZVyxz9my1rc1bKPTfLMQFoOSbDspuSAPb+GHH6X5cOqdQ0sLdlAOdvA/B88VjJV6ems1Og1NqdMuC1cup7SKQRAE6XMHcGMP8P4RUNRajqSSisIkzvdvEjteMT34sPCaM3uHC3Ur1PUVEpAuDf2srPT6SUCARSOwMFFm9/6YHZz0g5Wnvl6huR6ieeEqcKqRApt6pIGk3AA9X97lbFK4rw92FPTTqFpCqoQmdRaPMsVIAG+kjkcCx4XTF1iD7q2rXdlEDGblWk+lTJ/F6v1aeHKXpQybf8Aj1Pq08Z5Typd+qWg7GoNSKoPWXEgqIusSYI2wuW4DmTGmhWaQSsUnMgEBiIGwJA8yBgxmDUhO1f3VI+unA0P6WnUOneWf1cu/npS/lzOH63S6gvrZdxPetP+OKfwDhFbq1qJTLa1JCmmZZREkHeLi69478PVslXg6aTlQBbSW0hrrZQQAeTHePDGfgtCTpf3UOqqprcxH6Vnq9NMuoB6hyDzApkYaPT7K/8Aof6qYqeVyNSFYpVl7qlOmzM4EEkQNKxImTaxgYjvmQ94i2+qW3+EYufHGZwOjsSL6flaDiFQ22a3stfWgkeouwPqjmJx2PaCw8h9wx2OdvcWuIBTQ0AgEqs9N/1FPl0vdOKpwfKvUpZtaal2NJIUbmKqm30A4tnTVZySD/PT904z2tSVl0uAZ7wDHlh+wSMyUJaPu/tK+JPDKq56IyvAq1OhmDURlDZfTLCACatKBvckC5jw8cGuH8XrOtur1A02SQW0LAV0HeDpPl1hjFS4Zw2mCWFOn+jeIUWMqLwJFiSCMW/IZAUlBUzYDvBGkGRbabz44sZ2FmYvOpRmFx9o4ZRpzSZjOgKymkmhlVWWSLKV0LPgVHnfFdz/AExqo7dimaisrKzA9iOsD6R3HrGiTMyd5wQ4tm5k/T9/9MVDNFgWYyZABkTNvHYjv5RijhmJcblMuIUjGxjKFJHHesrs6ZVWWpSNKpS6xoKEgjSRBUgjxECDbEjP8bACq+URUTSFRajqP8Ni1MhtOogSw0sTPKIxC4XRUdpht4bM1l8ZAEz34bzCVKZANwDbtTPhH3TYYND9pUhprRXN7o/wzpYr1GrNTRsxWjrmBIkjq4IM9j1DBEwzTyxLzHSupTUAUANLrJQsCUQVBoG82qEEiJEjbFep5fSQVYj90HSNO21x7bjDXFGqrBp31H/tzLd4cCzd3PGhzzm0RzYGiHbGo6KXxLpjUej1NektRDIdg5QsR1RU2UBSppglCLhvI4gcNqFhtb8J/v2YEZmiGlqY0GJany/0nuH7piJMSNivCBCSN+7F3SHYdboliublcFuyCw8h9wx2OXYeQ+4Y7HKpeM+abWcIVa6bGMkny6XunGflbnysPZ94xfunTRkafzlL3Wxn9Fu0AIv3mBPKfDHR/h0fw/UpQxf6i34CNdG6EswieRPd2Rq9q281GD8FUAnYAEeAsD5xywGyGcVAKig6WdgRzHZhQft9oxKbOahfaDby/wBsRilRkuOqacApg6MO6JnOJqB9lvKN8AOMUSFB7hf7L+PPFiqtBid422wD4y/Z0gSWJt4DCzG45wU1zsDoTcIbk/D4QMncCPVkco7ueJubIVAbMGgaQsCd5nl9+GsmoA37ZjusRv5SLYKnJW7JgG4HZn2nnyxYdoCdVUNpjk2eiEypMVBpQmzTOltww7h3jwwucyLsh1LJBuQ2gz8Fl3AkbjlIPPE6jw+sfW0G3OFI7jOxxLolhrDLFQAsukwGAF/Akd0XGDWNc9wyoBwDGntLjpp/vRUvM0S3rBtQPwhBNom3wuR5He2CGUCgRcT3/wB/ZgvRopmgyEKtaJBjQGgd203hh3Q3I4EuCJSpqDJ2YIuB3eY3HeDhgiYGsI52SfVXcQ4G4K3BBYeQ+4Y7CJsPJfuGOxyKTjPmnFnCFVun5/5BPnKXutjOka/8caJ6Qf1BPnKXunGbI/246T8OfR+pSfjH1HoEbpFSGambxdTcgiynxBE+Mx9Myk9lMgggmADIPnsQfDuwN4fTJNRIOmyk85B7Xa5wRbC0MyQGQ20tA7xc2+zAOLAmQhOeAPDYWHqiVap/f04jZmkGmefMiYw5SWZk95HtOEZf7/DC+m4gEaqNl+GKrg/xNvunBYeG/hv54iUXFrE9xO2JtJL/ANjG4EuIuhwxrRYBMVAQd7xcgkD/AFDnzuNsSKTgsKTEgv8AoSVupi4PkbECJB7sQ+I5dn9Uw67TvHMA+Rm+8+2H/wARJpANOpSQGMgqwFjO4Mbxvzjmy0UQLQQlLEKns5CHDT9H8KLxShUpVNYAXtTKn1Sfg+HePBhBN8DsxmGcgsZgACd4BsJwYr8YFWlNT9IqxPwXE7H908+6w2MHFerZlAD2gvhO2L29mHNobJOmAz/LN2nVb8mw8l+4Y7CUmGkfJX3Rhccdk4z5p0ZwhVP0g/qCfOUvdOM3o1dLBu4yPPljQPSfmur4cjESOto+62Mso8XptY6l+icdF+HZGiksTzKV8Vie6fMByCsvBasMouwhrX3nsse+/snE6vRUGwvBPsnEPovXHWMZsqMO4ySDz+7Hvic6lgkAd3eeXlgTGJWPlAafNNvw9E9lKXvHPRS1rTYcse0TUJ2wzkFOgkjeB9Mj+OHKPdzkjC+d6a2uuE5QF/GcTSD5HEBGIPMd1pvhytXLH1iDH2/gMSHWKgtuvWdYAajtEMDzHPbuxX89xpZhDrLbagANS7E+DiVJ5yD8EYIZp7E/C5c/K3j3YpWaqlWOm0kgEHmIMeNrf7YtqSpeBZiXcUgjuC7ckz+ZbthjpBPZAtFpIPMwIHswDK+GD3FqnWor7xGsDa86TPM7rO8g9+A1Yd+4Nz3+ODWyueLvOqX5oGROszcvqWh6q/JX3RjsJSPZX5K+6MLhAedoq1buConpeH/Sk+do+62M14f0XpimlStmKfbEinTcM4H/ANOST4/jjSfS/wDspPnaPutjGUz5MBxqAi1hsI5DeIv4YbMNDjT2b1Kr5CwS3cFfOCVUgAIwLeqTfVYgGfo5nBHPsE9bVadVp2vy/u2KXwzpSaIhWYLK2kkwOazYeAIP04s2W6SJmNKVLmSAABqMkkyRtP4nGqeF4fmI0THR1jHMDAQpmRrK1B2U3U/efHE7NUtNR+yWvIA3+DtheF5ZIqKGWTFiRsNz32gcxglmsv21gkq4gkQSewJttO++K9zgHWVgJSDqgq5lwRMgEECLQOZ7p3HeCMIlQGRMERebMeXK1o3wToqoGkgal1AAgMYjmAbtFp5W3wMp5FrESrGRpEmdjaNxbntAFpxIIIWbX31Q7i1TSjAnSY+kePiAcUyvSZYqLswk2mJt7Z25jfGg18kI1OSQlgAJ3i3tO1/twEzXCBTNTVWCbiZ0llb1woK322Eeq18WFNKG6KsxCHtNbqvGmTSMQCeyyk3Jtb6eyR8knvwue4MFBlmRlkMGWTFgD2SQLyDJ7sLTzVIdYgeVKmHIINiNIMeQ8tTb4hrnwjEFdakLKyUWR5bkd5nvvg8ZuSo3mMAZl9M0V7K/JX3RhcJR9Vfkr7owuEh42iiBuVE9L/7KT52j7rYybhnAlqkAVFYkTAMH/bGsel/9lJ87R91sZ/nOgEcJp8SoVutUsBVp6NJpmdJvN4aB5NOGzDb930NtSgJXNbLdwumsrwXLqW1SxUjs6rHncWMeM4b4zxwhKlKmKdNbfo1KzHcSAfpiTgl0Co5niFZMolUoApdqukEoFFvFu1pFzgV0gIOYq0usOaFJ2UOSdTQYJXe0zEkzHjgoRuzXeiHzxZMsYsUIynF3pgqDY795Hdq3AwWpdNqy2VuzABViDMSBJiTY+WHOiHQ0Z/N08sKnV61dtYAcdkTtY+F8C+IcFFKpVQ1J6uq9MHQYbQxWd7TE43OjidvCFZNOzZaVYMv09DACtSFjIKQvmDzOHU9IYQt1dLT3dqTF7bcwb4qX/DSZhkPk34ECcMNlmG4+mR9+NXdICifEKoDVXzM9L1ekahUaSCDDgurEQoIbcTBmIIxTeI63AqNU6zVvcllN5UzztPdBtzxENJomDHIi/wBox4VoI8MbIqdkfCtFRWST2D+SdoZx0sptzHwT5g7485ioGYkTB5c+XPHnSzTALczAJx5wQQEHmO5fVlH1V+SvujC46j6q/JX3Rjsc9edoq8bewVD9L/7KT52j7rYAehTiiVfyrheYP+FmqbFO/VENE/C0ww8Uwf8ATB+yk+do+62MZ4TxSplq9KvSMPScOszEg7HwOx8Jw3YUL0/qVVVJ+Ytd4JwypwLg2er1BozNZzRpyIjSWRWHh69QciAMJ0o6RNwDLZGhkKVHVVoipVrFNXWEATexMkk72BUCMVbpH0xzHSDM5XLaaeXAL6QXYpqIksxibBY25nvxYOHcZziZejk85kcvxDqkL0kaooqoEdqYUA2qepI0TKFdxg/ctCtvB8tSqZ7hHEEpLQq5ujW65VEBj1eoNHfM9rcgjfAnKdXkMhn+JCklav8AltZUNRQQg69kEd25YxvIGAef6ZcSXiOWzTUKNVUoxRo0qg6tBWpF4kX16Fk2FlEWiY3BON8TyVTNtUy9FstWc1q9Os6NRU1JaAQxlo3QAsQo7OIUgkL1T6aZzimYylKi2XaslYVaY6g01lVaS51HsAFiQL7RJxoXC+IZv8qShms5wuqpYpUoIhFU2PZAJ9bwOM4410vq5Z8rmKPD8pknV+sRqbLqqIUMqyCGCOrAjUByIjBt+PVFrDODhOTaoRTq9ctbQQ1REeYaCSqupYgECZJ54hZON+SNcO0cPXj7ZVEU0HV0VllATT1QBO0k25YB1+IHi3As3XzdKgtehXREqIgXTeleZMDtmbxhjiPEc+X4lSXLUX/L6nV61rrpDKgRgmojWFIOo2CkGcBuG0uIZfhlfI/kilM1Vk1OuTUlhcgNASKTHW0LAYzAxKiys3Tzpc/Any+SyFGiqLRV3Z6ctUMstzI30kk7yTtFwHpp4DRRslmqFIUjm6RapTVYUECm0xyPbg2+CDuThw+kapTWnluJZChm6mWA6t6hGqNI0mQGDqRpOpTDCDffFW6V9KcxxCs1fMKJCwiLIWmt7Abm5kk72xN1LWEr6Eonsr8lfdGOwtAdlfkr7ox2EJ/EVdNIyhUP0v8A7KT56j7rYzfjOX4euXJoAmodIX/mCxF7kr1YmRytBxvGY4XSzFJademtVIVtLgkSBY2I7z7cQB0E4f8AEsv9Q/zYuqTEmU8eRwO8oGWndI64Xzrw3iNTL1Vq0m0uswYBiQQd/AkfTg5kOn+fQIqViQiJTSVBgIW0cr6dRAkkRYgwMbeegfD/AInl/qH+bHodCMgB+qULf5P64KdjUX2laxSO5rD8tx/OKNJdB/hrTlkUmEVkQgx66oxQNvpscLU6QZhVrK1YkZi9RY9YxpJhYg6bXsRjb/zKyHxSh9Q/xx5XoNw/4nl/qH+bGPjMR5Fbe7W3LCOJcVrV6NOiTFKmZVSLAlQoM3iwA3jnGJFbpBXYBWqkqilJCKYU0kpEbXGhEX7cbj+ZGQ+J0Pqf1wh6C8P+J0PqH+bHjjMXQqO7lYivS3OgMoq/DeoJAMGpJcqNjqkzYxNsN8P6QZxAqJUEBFQKwUAovWdlpF1/xagIO4cjG5noRkJvlKH1D/HCfmNw/wCJ0PqH8Tj3jMX2lR3YrBs7nGqvrrNJgAEINKhQFVViV0qBAC4Yap2QkkQdtRubct8fQH5i8P8AidD6hj2arYX8x8hH6nQ+of5se8XiOmUrMROGgRij6q/JX3RjsKBGOwuEgm6KFl//2Q=="/>
          <p:cNvSpPr>
            <a:spLocks noChangeAspect="1" noChangeArrowheads="1"/>
          </p:cNvSpPr>
          <p:nvPr/>
        </p:nvSpPr>
        <p:spPr bwMode="auto">
          <a:xfrm>
            <a:off x="77788" y="-639763"/>
            <a:ext cx="952500" cy="13430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02" y="1268761"/>
            <a:ext cx="1327807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880" y="3926759"/>
            <a:ext cx="2956199" cy="49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49" y="3357809"/>
            <a:ext cx="800060" cy="84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53" y="3320090"/>
            <a:ext cx="2104982" cy="131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634082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Resources in PRAGMA20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544616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Thursday </a:t>
            </a:r>
            <a:r>
              <a:rPr lang="en-US" altLang="ja-JP" dirty="0" smtClean="0"/>
              <a:t>13:30-15:00</a:t>
            </a:r>
          </a:p>
          <a:p>
            <a:pPr lvl="1"/>
            <a:r>
              <a:rPr lang="en-US" altLang="ja-JP" dirty="0" smtClean="0"/>
              <a:t>demo </a:t>
            </a:r>
            <a:r>
              <a:rPr lang="en-US" altLang="ja-JP" dirty="0" smtClean="0"/>
              <a:t>and discussion of VM </a:t>
            </a:r>
            <a:r>
              <a:rPr lang="en-US" altLang="ja-JP" dirty="0" smtClean="0"/>
              <a:t>issues</a:t>
            </a:r>
          </a:p>
          <a:p>
            <a:pPr lvl="1"/>
            <a:r>
              <a:rPr lang="en-US" altLang="ja-JP" dirty="0" smtClean="0"/>
              <a:t>have </a:t>
            </a:r>
            <a:r>
              <a:rPr lang="en-US" altLang="ja-JP" dirty="0" smtClean="0"/>
              <a:t>a presentation by </a:t>
            </a:r>
            <a:r>
              <a:rPr lang="en-US" altLang="ja-JP" dirty="0" err="1" smtClean="0"/>
              <a:t>Kokubo</a:t>
            </a:r>
            <a:r>
              <a:rPr lang="en-US" altLang="ja-JP" dirty="0" smtClean="0"/>
              <a:t>-san (Osaka </a:t>
            </a:r>
            <a:r>
              <a:rPr lang="en-US" altLang="ja-JP" dirty="0" smtClean="0"/>
              <a:t>U)</a:t>
            </a:r>
          </a:p>
          <a:p>
            <a:pPr lvl="2"/>
            <a:r>
              <a:rPr lang="en-US" altLang="ja-JP" dirty="0" smtClean="0"/>
              <a:t>Towards </a:t>
            </a:r>
            <a:r>
              <a:rPr lang="en-US" altLang="ja-JP" dirty="0" smtClean="0"/>
              <a:t>A Virtual Cluster over Multiple Physical Clusters Using Overlay Network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Friday   </a:t>
            </a:r>
            <a:r>
              <a:rPr lang="en-US" altLang="ja-JP" dirty="0" smtClean="0"/>
              <a:t>11:00-12:15</a:t>
            </a:r>
          </a:p>
          <a:p>
            <a:pPr lvl="1"/>
            <a:r>
              <a:rPr lang="en-US" altLang="ja-JP" dirty="0" smtClean="0"/>
              <a:t>discussion </a:t>
            </a:r>
            <a:r>
              <a:rPr lang="en-US" altLang="ja-JP" dirty="0" smtClean="0"/>
              <a:t>of collaboration with HK </a:t>
            </a:r>
            <a:r>
              <a:rPr lang="en-US" altLang="ja-JP" dirty="0" smtClean="0"/>
              <a:t>team</a:t>
            </a:r>
          </a:p>
          <a:p>
            <a:pPr lvl="1"/>
            <a:r>
              <a:rPr lang="en-US" altLang="ja-JP" dirty="0" smtClean="0"/>
              <a:t>invite </a:t>
            </a:r>
            <a:r>
              <a:rPr lang="en-US" altLang="ja-JP" dirty="0" smtClean="0"/>
              <a:t>some talks from HKU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Friday   </a:t>
            </a:r>
            <a:r>
              <a:rPr lang="en-US" altLang="ja-JP" dirty="0" smtClean="0"/>
              <a:t>14:00-15:00</a:t>
            </a:r>
          </a:p>
          <a:p>
            <a:pPr lvl="1"/>
            <a:r>
              <a:rPr lang="en-US" altLang="ja-JP" dirty="0" smtClean="0"/>
              <a:t>have </a:t>
            </a:r>
            <a:r>
              <a:rPr lang="en-US" altLang="ja-JP" dirty="0" smtClean="0"/>
              <a:t>presentations by Tran Vu Pham (HCMCUT) and Hiroki </a:t>
            </a:r>
            <a:r>
              <a:rPr lang="en-US" altLang="ja-JP" dirty="0" err="1" smtClean="0"/>
              <a:t>Ohtsuji</a:t>
            </a:r>
            <a:r>
              <a:rPr lang="en-US" altLang="ja-JP" dirty="0" smtClean="0"/>
              <a:t> (U. </a:t>
            </a:r>
            <a:r>
              <a:rPr lang="en-US" altLang="ja-JP" dirty="0" smtClean="0"/>
              <a:t>Tsukuba)</a:t>
            </a:r>
          </a:p>
          <a:p>
            <a:pPr lvl="2"/>
            <a:r>
              <a:rPr lang="en-US" altLang="ja-JP" dirty="0" smtClean="0"/>
              <a:t>VN-Grid </a:t>
            </a:r>
            <a:r>
              <a:rPr lang="en-US" altLang="ja-JP" dirty="0" smtClean="0"/>
              <a:t>Project: Results and Remaining </a:t>
            </a:r>
            <a:r>
              <a:rPr lang="en-US" altLang="ja-JP" dirty="0" smtClean="0"/>
              <a:t>Challenges</a:t>
            </a:r>
          </a:p>
          <a:p>
            <a:pPr lvl="2"/>
            <a:r>
              <a:rPr lang="en-US" altLang="ja-JP" dirty="0" smtClean="0"/>
              <a:t>Optimization </a:t>
            </a:r>
            <a:r>
              <a:rPr lang="en-US" altLang="ja-JP" dirty="0" smtClean="0"/>
              <a:t>of Remote File Access Considering Access Pattern and Network </a:t>
            </a:r>
            <a:r>
              <a:rPr lang="en-US" altLang="ja-JP" dirty="0" smtClean="0"/>
              <a:t>Delay</a:t>
            </a:r>
          </a:p>
          <a:p>
            <a:pPr lvl="1"/>
            <a:r>
              <a:rPr lang="en-US" altLang="ja-JP" dirty="0" smtClean="0"/>
              <a:t>summary </a:t>
            </a:r>
            <a:r>
              <a:rPr lang="en-US" altLang="ja-JP" dirty="0" smtClean="0"/>
              <a:t>and figure out of action items for PRAGMA21.</a:t>
            </a:r>
          </a:p>
          <a:p>
            <a:endParaRPr kumimoji="1" lang="ja-JP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標準デザイン">
  <a:themeElements>
    <a:clrScheme name="スパイス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3_標準デザイン">
      <a:majorFont>
        <a:latin typeface="Verdana"/>
        <a:ea typeface="ＭＳ Ｐゴシック"/>
        <a:cs typeface=""/>
      </a:majorFont>
      <a:minorFont>
        <a:latin typeface="Verdana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標準デザイ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標準デザイ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490</Words>
  <Application>Microsoft Office PowerPoint</Application>
  <PresentationFormat>画面に合わせる (4:3)</PresentationFormat>
  <Paragraphs>138</Paragraphs>
  <Slides>6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3</vt:i4>
      </vt:variant>
      <vt:variant>
        <vt:lpstr>埋め込まれた OLE サーバー</vt:lpstr>
      </vt:variant>
      <vt:variant>
        <vt:i4>2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Office テーマ</vt:lpstr>
      <vt:lpstr>1_Office テーマ</vt:lpstr>
      <vt:lpstr>3_標準デザイン</vt:lpstr>
      <vt:lpstr>Photo Editor Photo</vt:lpstr>
      <vt:lpstr>Bitmap Image</vt:lpstr>
      <vt:lpstr>PRAGMA19 – PRAGMA 20  Collaborative Activities </vt:lpstr>
      <vt:lpstr>スライド 2</vt:lpstr>
      <vt:lpstr>VM Migration and Interoperation Successful http://goc.pragma-grid.net/wiki/index.php/Virtualization</vt:lpstr>
      <vt:lpstr>More Work in Clouds</vt:lpstr>
      <vt:lpstr>Grid Applications, Data Storage and Collaboration tools</vt:lpstr>
      <vt:lpstr>Resources in PRAGMA20</vt:lpstr>
    </vt:vector>
  </TitlesOfParts>
  <Company>AIST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PRAGMA19, Sep. 15 Resources breakout  Migration from Globus-based Grid to Cloud</dc:title>
  <dc:creator>Yoshio Tanaka</dc:creator>
  <cp:lastModifiedBy>Yoshio Tanaka</cp:lastModifiedBy>
  <cp:revision>72</cp:revision>
  <dcterms:created xsi:type="dcterms:W3CDTF">2010-09-14T14:17:02Z</dcterms:created>
  <dcterms:modified xsi:type="dcterms:W3CDTF">2011-03-02T08:30:57Z</dcterms:modified>
</cp:coreProperties>
</file>